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64" r:id="rId2"/>
    <p:sldId id="365" r:id="rId3"/>
    <p:sldId id="367" r:id="rId4"/>
    <p:sldId id="366" r:id="rId5"/>
    <p:sldId id="368" r:id="rId6"/>
    <p:sldId id="375" r:id="rId7"/>
    <p:sldId id="376" r:id="rId8"/>
    <p:sldId id="377" r:id="rId9"/>
    <p:sldId id="374" r:id="rId10"/>
    <p:sldId id="372" r:id="rId11"/>
    <p:sldId id="369" r:id="rId12"/>
    <p:sldId id="373" r:id="rId13"/>
    <p:sldId id="370" r:id="rId14"/>
    <p:sldId id="371" r:id="rId15"/>
    <p:sldId id="379" r:id="rId16"/>
    <p:sldId id="382" r:id="rId17"/>
    <p:sldId id="380" r:id="rId18"/>
    <p:sldId id="3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26685-638C-489C-83E2-C17C9CDEF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C4355E-8264-4D81-A50A-28869F1FB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5B71B-F7B0-41B3-A2EA-F7DC74CF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61A4D-733E-49A2-BAB7-11B438ECE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B2DB1-0555-43B6-9CCF-4CDAEBA5A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427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C2EA9-5135-4529-AC98-A13C068FE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B8510-E2DB-411B-B8B8-1370471C9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A4F8E-E72A-4111-9064-327EBB136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A7273-0B7A-43CD-93EE-883539425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5BE00-5681-4842-BC0B-AF28BE164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43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F0E2B-50B3-4D7E-BF44-DB2D2075C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E9C98-9DEE-416D-AAFA-1A0711CF2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0EF20-CD35-430E-B21D-4FAD45596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E05DD-C74D-4029-8CD5-2B980774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BBC2B-B443-4032-8650-0145D0E09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98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EAE3-4C70-42B7-88EA-84C57C549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44D06-2FE1-4107-95F5-73A480407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387B6-A6CE-48F4-A30D-92412ABD6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883FA-97B9-43C8-B2B7-6866C112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EDD90-85D3-4168-8DAB-F9E15FA3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7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0C8AB-DD48-44AD-9C83-60F34FD8A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1C211-D49A-40B0-8D30-E4D550F13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100F2-5DCC-4B09-B166-5EB015714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D7B13-5183-4413-99D3-4D0D98FD7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027BD-AEDA-4408-B65E-42EE5120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13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8423-508E-4DBE-82DB-5C8046EE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906-53E4-445F-8732-F585101123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3100D-A655-4DAF-8699-94D7A5CF4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0FE7F-8A2F-410C-97D4-B2C9D5211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1436A-3950-48C7-8C39-81AA918A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2BB7BE-A1D0-43CC-B779-DD92E6672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D2B1D-0DF8-486F-969D-D5E4D387E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E742E-FC9C-43ED-B39F-81E11A5BE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626B06-B4FE-4431-8C2A-2363A5B87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C6202-9F41-4CB6-B266-E3348B3FA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89710C-E274-4203-936F-EBC58B5A75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D7F9B-2230-4A76-9C6C-A5F7728CF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5AC15-C889-4214-B314-9E3AA42D6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4DD2B-592E-4642-84B9-7F393AE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537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999B-A1B6-4316-8EC2-F0D5B2CF5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66B55-F46C-406B-989B-E6EDDADF2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8088A-6796-4AC4-9ED3-486322748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C46B8-0862-47CC-9FB8-85658420F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5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CA5BD-62EF-47C1-AF14-D7B57A35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90EC94-516F-4AF6-9166-5D47EC2D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C9BF3-8B5E-4D6B-B921-C697BFA84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2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03E55-D340-4375-A01F-E24190B47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FFB15-AC3D-4C84-8866-11B4F9688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A2536-0884-4CE2-8A0C-37E4BA1E0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47A36-5D96-4922-BFA4-604D1B142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51B28-63BF-419A-BA06-0826167E5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54F3E-12D9-4E8B-A9A2-917B8271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077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D0F74-AFFF-474B-97BB-7718019BF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296D35-4274-464B-95ED-1EE578B7E6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B9ACC-B6E0-4649-9802-097642469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0B725-8167-420D-B733-8CD865D8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11C03A-48A8-452C-B5F6-D115547C3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F7CB44-F5CC-49EF-A495-90D708F1D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44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17DB9-9004-458C-AE28-0A4747079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7382A-4ACD-449D-9FB6-D03628AA7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719E1-D6C1-4F0C-A05E-3FDC393D8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E5D0F-E806-4973-9BF9-FA7292D54F6D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F0F61-B503-4C79-97D7-90033C7DB1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C5B9D-9CD4-4062-A28A-C2A902697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9E0174-246D-4CF3-B025-BDBA8999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9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1456AA3B-DC61-4033-A249-8EB094E9E8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06" r="9091" b="734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0FE0B4C-70B2-479A-A491-75817C540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279" y="3885497"/>
            <a:ext cx="4023359" cy="1664573"/>
          </a:xfrm>
        </p:spPr>
        <p:txBody>
          <a:bodyPr>
            <a:normAutofit/>
          </a:bodyPr>
          <a:lstStyle/>
          <a:p>
            <a:r>
              <a:rPr lang="en-US" sz="1800" dirty="0"/>
              <a:t>June 23</a:t>
            </a:r>
            <a:r>
              <a:rPr lang="en-US" sz="1800" baseline="30000" dirty="0"/>
              <a:t>rd</a:t>
            </a:r>
            <a:r>
              <a:rPr lang="en-US" sz="1800" dirty="0"/>
              <a:t>, 2021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4FCE36F-920B-4C1E-AFE7-FE0E2373DA89}"/>
              </a:ext>
            </a:extLst>
          </p:cNvPr>
          <p:cNvSpPr txBox="1">
            <a:spLocks/>
          </p:cNvSpPr>
          <p:nvPr/>
        </p:nvSpPr>
        <p:spPr>
          <a:xfrm>
            <a:off x="232653" y="2468880"/>
            <a:ext cx="5392022" cy="14166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Using ordered mutations to cluster clones.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08B044E-9834-4855-B845-3C2879B918F9}"/>
              </a:ext>
            </a:extLst>
          </p:cNvPr>
          <p:cNvSpPr txBox="1">
            <a:spLocks/>
          </p:cNvSpPr>
          <p:nvPr/>
        </p:nvSpPr>
        <p:spPr>
          <a:xfrm>
            <a:off x="232653" y="834814"/>
            <a:ext cx="5392022" cy="1416617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/>
              <a:t>Artathon</a:t>
            </a:r>
            <a:endParaRPr lang="en-US" sz="4000" b="1" dirty="0"/>
          </a:p>
          <a:p>
            <a:r>
              <a:rPr lang="en-US" sz="4000" dirty="0"/>
              <a:t>Lineage mutations team</a:t>
            </a:r>
          </a:p>
        </p:txBody>
      </p:sp>
    </p:spTree>
    <p:extLst>
      <p:ext uri="{BB962C8B-B14F-4D97-AF65-F5344CB8AC3E}">
        <p14:creationId xmlns:p14="http://schemas.microsoft.com/office/powerpoint/2010/main" val="375501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3"/>
    </mc:Choice>
    <mc:Fallback xmlns="">
      <p:transition spd="slow" advTm="1295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468582" y="-63525"/>
            <a:ext cx="5054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Copy number per clone by tissue.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E53F363-35EF-4865-9BCE-82E0C8F0CE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34" y="2447081"/>
            <a:ext cx="9575800" cy="404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77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920696" y="-63525"/>
            <a:ext cx="42174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Unique instances per clone.</a:t>
            </a: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1B208354-2346-4198-8EF9-5A8C40614B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19" y="2434221"/>
            <a:ext cx="9691282" cy="415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72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305268" y="-67758"/>
            <a:ext cx="5581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Unique instances per clone by tissue.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5CE8FC1-4D4C-4C52-AF62-27A3699AEB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01" y="2447081"/>
            <a:ext cx="9486900" cy="396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26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2587196" y="-76225"/>
            <a:ext cx="6899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Average v gene mutation frequency per clone.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B4179B1C-F82F-4263-A598-7C9C425D38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4" y="2413647"/>
            <a:ext cx="9931399" cy="429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34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2087470" y="-28256"/>
            <a:ext cx="82630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Average v gene mutation frequency per clone by tissue.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FD374D42-694B-4202-BFE5-C62627B3AC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67" y="2447081"/>
            <a:ext cx="9961034" cy="416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56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678599" y="0"/>
            <a:ext cx="6066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Embedding correlation between clusters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E54CBAA-C9C5-4F21-8AAF-3079C83BE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40" y="464281"/>
            <a:ext cx="7009461" cy="61581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99EA07-6C95-49BE-81F9-CC3DF673F74F}"/>
              </a:ext>
            </a:extLst>
          </p:cNvPr>
          <p:cNvSpPr txBox="1"/>
          <p:nvPr/>
        </p:nvSpPr>
        <p:spPr>
          <a:xfrm>
            <a:off x="8907686" y="3190427"/>
            <a:ext cx="2306722" cy="9233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0 = first embedding</a:t>
            </a:r>
          </a:p>
          <a:p>
            <a:r>
              <a:rPr lang="en-US" dirty="0"/>
              <a:t>1 = second embedding</a:t>
            </a:r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33107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166768" y="0"/>
            <a:ext cx="5858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Embedding distribution among tissues.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A5EA2332-A95B-47BB-BF09-2A2450287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76"/>
          <a:stretch/>
        </p:blipFill>
        <p:spPr>
          <a:xfrm>
            <a:off x="7470998" y="865504"/>
            <a:ext cx="3108465" cy="3036739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C1076870-B380-4382-BBF6-E9998FACA6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55" y="881908"/>
            <a:ext cx="3284803" cy="5835549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7A8B89C8-3DDF-429C-AA8E-77CE992F5C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510" y="865504"/>
            <a:ext cx="3194584" cy="58519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EE2B62-15AD-4E35-957D-C5B39E980137}"/>
              </a:ext>
            </a:extLst>
          </p:cNvPr>
          <p:cNvSpPr txBox="1"/>
          <p:nvPr/>
        </p:nvSpPr>
        <p:spPr>
          <a:xfrm>
            <a:off x="7997519" y="4244527"/>
            <a:ext cx="2306722" cy="9233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0 = first embedding</a:t>
            </a:r>
          </a:p>
          <a:p>
            <a:r>
              <a:rPr lang="en-US" dirty="0"/>
              <a:t>1 = second embedding</a:t>
            </a:r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84489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191228" y="0"/>
            <a:ext cx="6663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Embedding distribution by tissue and cluster</a:t>
            </a:r>
          </a:p>
        </p:txBody>
      </p:sp>
      <p:pic>
        <p:nvPicPr>
          <p:cNvPr id="4" name="Picture 3" descr="A picture containing text, map, boat, day&#10;&#10;Description automatically generated">
            <a:extLst>
              <a:ext uri="{FF2B5EF4-FFF2-40B4-BE49-F238E27FC236}">
                <a16:creationId xmlns:a16="http://schemas.microsoft.com/office/drawing/2014/main" id="{4B0E4E6F-3CDA-4C61-B0D1-36F4B8A5E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34"/>
          <a:stretch/>
        </p:blipFill>
        <p:spPr>
          <a:xfrm>
            <a:off x="1039721" y="4271340"/>
            <a:ext cx="9917605" cy="2378112"/>
          </a:xfrm>
          <a:prstGeom prst="rect">
            <a:avLst/>
          </a:prstGeom>
        </p:spPr>
      </p:pic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880614-8560-4E65-98C9-37635623C2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139" y="733657"/>
            <a:ext cx="9917605" cy="35376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ABF345-8769-4307-846D-87FF519C85D3}"/>
              </a:ext>
            </a:extLst>
          </p:cNvPr>
          <p:cNvSpPr txBox="1"/>
          <p:nvPr/>
        </p:nvSpPr>
        <p:spPr>
          <a:xfrm>
            <a:off x="10562919" y="261610"/>
            <a:ext cx="1475084" cy="60016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0 = first embedding</a:t>
            </a:r>
          </a:p>
          <a:p>
            <a:r>
              <a:rPr lang="en-US" sz="1100" dirty="0"/>
              <a:t>1 = second embedding</a:t>
            </a:r>
          </a:p>
          <a:p>
            <a:r>
              <a:rPr lang="en-US" sz="1100" dirty="0" err="1"/>
              <a:t>etc</a:t>
            </a:r>
            <a:r>
              <a:rPr lang="en-US" sz="11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87073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3024130" y="-53062"/>
            <a:ext cx="7435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Embedding distribution by tissue span and cluster</a:t>
            </a:r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4355ECCC-E040-49E2-837E-12D8A8E7F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95"/>
          <a:stretch/>
        </p:blipFill>
        <p:spPr>
          <a:xfrm>
            <a:off x="742659" y="4277220"/>
            <a:ext cx="10585998" cy="2580779"/>
          </a:xfrm>
          <a:prstGeom prst="rect">
            <a:avLst/>
          </a:prstGeom>
        </p:spPr>
      </p:pic>
      <p:pic>
        <p:nvPicPr>
          <p:cNvPr id="7" name="Picture 6" descr="Diagram, timeline&#10;&#10;Description automatically generated">
            <a:extLst>
              <a:ext uri="{FF2B5EF4-FFF2-40B4-BE49-F238E27FC236}">
                <a16:creationId xmlns:a16="http://schemas.microsoft.com/office/drawing/2014/main" id="{A0993386-5B92-4A42-B848-E3743B10CA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59" y="470158"/>
            <a:ext cx="10585998" cy="38070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095B8B-29F9-4061-8851-3C6431E288E7}"/>
              </a:ext>
            </a:extLst>
          </p:cNvPr>
          <p:cNvSpPr txBox="1"/>
          <p:nvPr/>
        </p:nvSpPr>
        <p:spPr>
          <a:xfrm>
            <a:off x="10626419" y="121910"/>
            <a:ext cx="1475084" cy="60016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0 = first embedding</a:t>
            </a:r>
          </a:p>
          <a:p>
            <a:r>
              <a:rPr lang="en-US" sz="1100" dirty="0"/>
              <a:t>1 = second embedding</a:t>
            </a:r>
          </a:p>
          <a:p>
            <a:r>
              <a:rPr lang="en-US" sz="1100" dirty="0" err="1"/>
              <a:t>etc</a:t>
            </a:r>
            <a:r>
              <a:rPr lang="en-US" sz="11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52062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CB5CC-1BF7-4D3E-89C3-EDEA31B1E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8B43A-3645-4733-B9D1-1875E0218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We will use the lp15 dataset.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We are focusing on subject D207.</a:t>
            </a:r>
          </a:p>
        </p:txBody>
      </p:sp>
    </p:spTree>
    <p:extLst>
      <p:ext uri="{BB962C8B-B14F-4D97-AF65-F5344CB8AC3E}">
        <p14:creationId xmlns:p14="http://schemas.microsoft.com/office/powerpoint/2010/main" val="2216042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CB5CC-1BF7-4D3E-89C3-EDEA31B1E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8B43A-3645-4733-B9D1-1875E0218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Each clone has a lineage of mutations that stem from the germline sequence.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We will build a “word document” for each clone using its mutations.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Once we have a document for every clone, we will use the Doc2Vec machine learning algorithm to find similarities between documents (clones in our case).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The output of Doc2Vec will be an embedding for every clone.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We will use the embeddings to cluster clones.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Finally, we will attempt to elucidate the similarities that clones share in each cluster.</a:t>
            </a:r>
          </a:p>
        </p:txBody>
      </p:sp>
    </p:spTree>
    <p:extLst>
      <p:ext uri="{BB962C8B-B14F-4D97-AF65-F5344CB8AC3E}">
        <p14:creationId xmlns:p14="http://schemas.microsoft.com/office/powerpoint/2010/main" val="2011637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003B1569-FD1F-4A40-975E-4A96EB636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76" y="-96159"/>
            <a:ext cx="9228820" cy="6858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D3DAFC8-21CC-45CE-8381-D3357C3FC90E}"/>
              </a:ext>
            </a:extLst>
          </p:cNvPr>
          <p:cNvCxnSpPr/>
          <p:nvPr/>
        </p:nvCxnSpPr>
        <p:spPr>
          <a:xfrm flipH="1">
            <a:off x="5532816" y="3592617"/>
            <a:ext cx="56318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8EB89C6-176A-4196-9233-354FEBF986F2}"/>
              </a:ext>
            </a:extLst>
          </p:cNvPr>
          <p:cNvSpPr txBox="1"/>
          <p:nvPr/>
        </p:nvSpPr>
        <p:spPr>
          <a:xfrm>
            <a:off x="58804" y="1993900"/>
            <a:ext cx="556434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u="sng" dirty="0"/>
              <a:t>Example Data</a:t>
            </a:r>
          </a:p>
          <a:p>
            <a:r>
              <a:rPr lang="en-US" sz="1100" dirty="0"/>
              <a:t>Each clone is represented by a list of mutations and their positions.</a:t>
            </a:r>
          </a:p>
          <a:p>
            <a:r>
              <a:rPr lang="en-US" sz="1100" dirty="0"/>
              <a:t>_f is added to the pre-mutated amino acid. E.g. “from”</a:t>
            </a:r>
          </a:p>
          <a:p>
            <a:r>
              <a:rPr lang="en-US" sz="1100" dirty="0"/>
              <a:t>_t is added to the mutated amino acid. E.g. “to”</a:t>
            </a:r>
          </a:p>
          <a:p>
            <a:r>
              <a:rPr lang="en-US" sz="1100" dirty="0"/>
              <a:t>For example: W 127 R becomes </a:t>
            </a:r>
            <a:r>
              <a:rPr lang="en-US" sz="1100" dirty="0" err="1"/>
              <a:t>W_f</a:t>
            </a:r>
            <a:r>
              <a:rPr lang="en-US" sz="1100" dirty="0"/>
              <a:t>, 127, </a:t>
            </a:r>
            <a:r>
              <a:rPr lang="en-US" sz="1100" dirty="0" err="1"/>
              <a:t>R_t</a:t>
            </a:r>
            <a:endParaRPr lang="en-US" sz="1100" dirty="0"/>
          </a:p>
          <a:p>
            <a:r>
              <a:rPr lang="en-US" sz="1100" dirty="0"/>
              <a:t>Each branch of mutations ends with an “x” and is followed by the next branch (if there is one).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91A4E87-3FFB-49CF-93BE-98814586CC59}"/>
              </a:ext>
            </a:extLst>
          </p:cNvPr>
          <p:cNvGrpSpPr/>
          <p:nvPr/>
        </p:nvGrpSpPr>
        <p:grpSpPr>
          <a:xfrm>
            <a:off x="58804" y="3136413"/>
            <a:ext cx="5262819" cy="1071363"/>
            <a:chOff x="58804" y="3136413"/>
            <a:chExt cx="5262819" cy="107136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6129EAA-2066-4CB0-8E00-016D219CD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04" y="3136413"/>
              <a:ext cx="5262819" cy="140969"/>
            </a:xfrm>
            <a:prstGeom prst="rect">
              <a:avLst/>
            </a:prstGeom>
          </p:spPr>
        </p:pic>
        <p:pic>
          <p:nvPicPr>
            <p:cNvPr id="16" name="Picture 15" descr="A picture containing text, night sky&#10;&#10;Description automatically generated">
              <a:extLst>
                <a:ext uri="{FF2B5EF4-FFF2-40B4-BE49-F238E27FC236}">
                  <a16:creationId xmlns:a16="http://schemas.microsoft.com/office/drawing/2014/main" id="{6E84A99F-E807-4A9B-9761-43C4A2BC24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74"/>
            <a:stretch/>
          </p:blipFill>
          <p:spPr>
            <a:xfrm>
              <a:off x="58804" y="3277382"/>
              <a:ext cx="5262819" cy="930394"/>
            </a:xfrm>
            <a:prstGeom prst="rect">
              <a:avLst/>
            </a:prstGeom>
          </p:spPr>
        </p:pic>
      </p:grpSp>
      <p:sp>
        <p:nvSpPr>
          <p:cNvPr id="18" name="Left Brace 17">
            <a:extLst>
              <a:ext uri="{FF2B5EF4-FFF2-40B4-BE49-F238E27FC236}">
                <a16:creationId xmlns:a16="http://schemas.microsoft.com/office/drawing/2014/main" id="{6E0CFCEB-423B-453F-966D-0FDC2ADA051D}"/>
              </a:ext>
            </a:extLst>
          </p:cNvPr>
          <p:cNvSpPr/>
          <p:nvPr/>
        </p:nvSpPr>
        <p:spPr>
          <a:xfrm rot="16200000">
            <a:off x="856383" y="3834075"/>
            <a:ext cx="128661" cy="961046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2324CBE4-5CD5-4D3E-8102-7FCDB1B536C3}"/>
              </a:ext>
            </a:extLst>
          </p:cNvPr>
          <p:cNvSpPr/>
          <p:nvPr/>
        </p:nvSpPr>
        <p:spPr>
          <a:xfrm rot="16200000">
            <a:off x="1948584" y="3834074"/>
            <a:ext cx="128661" cy="961046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9365AA-EE75-4E7D-89E8-72F972D1E7FC}"/>
              </a:ext>
            </a:extLst>
          </p:cNvPr>
          <p:cNvSpPr txBox="1"/>
          <p:nvPr/>
        </p:nvSpPr>
        <p:spPr>
          <a:xfrm>
            <a:off x="409904" y="4483100"/>
            <a:ext cx="1122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 #1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BF35B3-AED3-404C-89E8-16B57CB69785}"/>
              </a:ext>
            </a:extLst>
          </p:cNvPr>
          <p:cNvSpPr txBox="1"/>
          <p:nvPr/>
        </p:nvSpPr>
        <p:spPr>
          <a:xfrm>
            <a:off x="1538096" y="4483100"/>
            <a:ext cx="1122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 #2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6315710-51E5-4B20-B236-A443372EDFCC}"/>
              </a:ext>
            </a:extLst>
          </p:cNvPr>
          <p:cNvCxnSpPr/>
          <p:nvPr/>
        </p:nvCxnSpPr>
        <p:spPr>
          <a:xfrm flipH="1">
            <a:off x="4851400" y="6587067"/>
            <a:ext cx="96300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024E7E6-4C05-494F-A1E9-9220EDD42386}"/>
              </a:ext>
            </a:extLst>
          </p:cNvPr>
          <p:cNvSpPr txBox="1"/>
          <p:nvPr/>
        </p:nvSpPr>
        <p:spPr>
          <a:xfrm>
            <a:off x="2370464" y="6392509"/>
            <a:ext cx="2480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Explore/validate clusters</a:t>
            </a:r>
          </a:p>
        </p:txBody>
      </p:sp>
    </p:spTree>
    <p:extLst>
      <p:ext uri="{BB962C8B-B14F-4D97-AF65-F5344CB8AC3E}">
        <p14:creationId xmlns:p14="http://schemas.microsoft.com/office/powerpoint/2010/main" val="834168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4648698" y="118508"/>
            <a:ext cx="2807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Result of Doc2Vec</a:t>
            </a:r>
          </a:p>
        </p:txBody>
      </p:sp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870BEEC9-9C1E-439F-824B-A4D4D0027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422" y="1529992"/>
            <a:ext cx="5381708" cy="4660384"/>
          </a:xfrm>
          <a:prstGeom prst="rect">
            <a:avLst/>
          </a:prstGeom>
        </p:spPr>
      </p:pic>
      <p:pic>
        <p:nvPicPr>
          <p:cNvPr id="35" name="Picture 34" descr="Chart, scatter chart&#10;&#10;Description automatically generated">
            <a:extLst>
              <a:ext uri="{FF2B5EF4-FFF2-40B4-BE49-F238E27FC236}">
                <a16:creationId xmlns:a16="http://schemas.microsoft.com/office/drawing/2014/main" id="{5B4DD0D4-2690-45EB-877A-5D6D30FAF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31" y="1479812"/>
            <a:ext cx="5137086" cy="471056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3FDE4B9-8499-446B-997C-9653064C680D}"/>
              </a:ext>
            </a:extLst>
          </p:cNvPr>
          <p:cNvSpPr txBox="1"/>
          <p:nvPr/>
        </p:nvSpPr>
        <p:spPr>
          <a:xfrm>
            <a:off x="2585384" y="876104"/>
            <a:ext cx="1965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clusters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C3C671B-681F-4E2B-B5C8-EFB3995D84F7}"/>
              </a:ext>
            </a:extLst>
          </p:cNvPr>
          <p:cNvSpPr txBox="1"/>
          <p:nvPr/>
        </p:nvSpPr>
        <p:spPr>
          <a:xfrm>
            <a:off x="6968377" y="876104"/>
            <a:ext cx="4569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clusters and clone size (tissue span)</a:t>
            </a:r>
          </a:p>
        </p:txBody>
      </p:sp>
    </p:spTree>
    <p:extLst>
      <p:ext uri="{BB962C8B-B14F-4D97-AF65-F5344CB8AC3E}">
        <p14:creationId xmlns:p14="http://schemas.microsoft.com/office/powerpoint/2010/main" val="1603531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4648698" y="118508"/>
            <a:ext cx="2807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Result of Doc2Vec</a:t>
            </a:r>
          </a:p>
        </p:txBody>
      </p:sp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870BEEC9-9C1E-439F-824B-A4D4D0027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86" y="1724940"/>
            <a:ext cx="5381708" cy="466038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C3C671B-681F-4E2B-B5C8-EFB3995D84F7}"/>
              </a:ext>
            </a:extLst>
          </p:cNvPr>
          <p:cNvSpPr txBox="1"/>
          <p:nvPr/>
        </p:nvSpPr>
        <p:spPr>
          <a:xfrm>
            <a:off x="1565841" y="1071052"/>
            <a:ext cx="4569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clusters and clone size (tissue span)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C62C714-5EBF-4E6F-852A-9437C0D08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4939"/>
            <a:ext cx="5381708" cy="46535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3138090-80AA-4062-BFE0-4AA94EC3AC77}"/>
              </a:ext>
            </a:extLst>
          </p:cNvPr>
          <p:cNvSpPr txBox="1"/>
          <p:nvPr/>
        </p:nvSpPr>
        <p:spPr>
          <a:xfrm>
            <a:off x="6740478" y="1071052"/>
            <a:ext cx="440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tissue and clone size (tissue span)</a:t>
            </a:r>
          </a:p>
        </p:txBody>
      </p:sp>
    </p:spTree>
    <p:extLst>
      <p:ext uri="{BB962C8B-B14F-4D97-AF65-F5344CB8AC3E}">
        <p14:creationId xmlns:p14="http://schemas.microsoft.com/office/powerpoint/2010/main" val="1088680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4648698" y="118508"/>
            <a:ext cx="28070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Result of Doc2Vec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38090-80AA-4062-BFE0-4AA94EC3AC77}"/>
              </a:ext>
            </a:extLst>
          </p:cNvPr>
          <p:cNvSpPr txBox="1"/>
          <p:nvPr/>
        </p:nvSpPr>
        <p:spPr>
          <a:xfrm>
            <a:off x="4586764" y="945729"/>
            <a:ext cx="2673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Clones separated by tissue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C761B05-0D93-4489-9E73-A2571C9A3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4" y="1315061"/>
            <a:ext cx="11576737" cy="547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67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4133478" y="72092"/>
            <a:ext cx="5139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Number of clones per tissue span.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C2F40D54-A4AB-46FB-A099-3CF728B0B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592" y="918949"/>
            <a:ext cx="9334306" cy="582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445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BDD6B182-7C47-4A63-B128-F53FA1BEB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74" y="2382616"/>
            <a:ext cx="9565456" cy="4243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834F18-CD30-4EA4-8C42-8F4F37C216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722" y="834877"/>
            <a:ext cx="956688" cy="1578770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BAF73908-7E76-4866-89E9-EE8A228A0A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30" y="608268"/>
            <a:ext cx="1689650" cy="17899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462E83-B1B0-4990-800A-383A0D656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349" y="608268"/>
            <a:ext cx="1707652" cy="1825953"/>
          </a:xfrm>
          <a:prstGeom prst="rect">
            <a:avLst/>
          </a:prstGeom>
        </p:spPr>
      </p:pic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637361B4-6FDD-43FA-8FE5-7AB432C70A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73" y="608268"/>
            <a:ext cx="1741085" cy="1805379"/>
          </a:xfrm>
          <a:prstGeom prst="rect">
            <a:avLst/>
          </a:prstGeom>
        </p:spPr>
      </p:pic>
      <p:pic>
        <p:nvPicPr>
          <p:cNvPr id="27" name="Picture 26" descr="Chart, pie chart&#10;&#10;Description automatically generated">
            <a:extLst>
              <a:ext uri="{FF2B5EF4-FFF2-40B4-BE49-F238E27FC236}">
                <a16:creationId xmlns:a16="http://schemas.microsoft.com/office/drawing/2014/main" id="{2699F9F2-16B5-40FF-BB14-826EA76F60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12" y="608268"/>
            <a:ext cx="1733370" cy="18053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D46642-CAE2-4F83-B997-06574D2B92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1" y="608268"/>
            <a:ext cx="1689650" cy="183881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AD7B610-9AA2-4E7C-8D4F-3B7DB944C19E}"/>
              </a:ext>
            </a:extLst>
          </p:cNvPr>
          <p:cNvSpPr txBox="1"/>
          <p:nvPr/>
        </p:nvSpPr>
        <p:spPr>
          <a:xfrm>
            <a:off x="4081432" y="-59292"/>
            <a:ext cx="3690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Copy number per clone.</a:t>
            </a:r>
          </a:p>
        </p:txBody>
      </p:sp>
    </p:spTree>
    <p:extLst>
      <p:ext uri="{BB962C8B-B14F-4D97-AF65-F5344CB8AC3E}">
        <p14:creationId xmlns:p14="http://schemas.microsoft.com/office/powerpoint/2010/main" val="2366141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380</Words>
  <Application>Microsoft Office PowerPoint</Application>
  <PresentationFormat>Widescreen</PresentationFormat>
  <Paragraphs>54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Details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Hsiao</dc:creator>
  <cp:lastModifiedBy>Thomas Hsiao</cp:lastModifiedBy>
  <cp:revision>34</cp:revision>
  <dcterms:created xsi:type="dcterms:W3CDTF">2021-06-25T08:38:54Z</dcterms:created>
  <dcterms:modified xsi:type="dcterms:W3CDTF">2021-06-25T12:38:36Z</dcterms:modified>
</cp:coreProperties>
</file>

<file path=docProps/thumbnail.jpeg>
</file>